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1" r:id="rId4"/>
    <p:sldId id="262" r:id="rId5"/>
    <p:sldId id="263" r:id="rId6"/>
    <p:sldId id="264" r:id="rId7"/>
    <p:sldId id="265" r:id="rId8"/>
    <p:sldId id="266" r:id="rId9"/>
    <p:sldId id="278" r:id="rId10"/>
    <p:sldId id="269" r:id="rId11"/>
    <p:sldId id="270" r:id="rId12"/>
    <p:sldId id="271" r:id="rId13"/>
    <p:sldId id="272" r:id="rId14"/>
    <p:sldId id="273" r:id="rId15"/>
    <p:sldId id="267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hkel Nestor" initials="MN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81823509925337"/>
          <c:y val="0.117456781195656"/>
          <c:w val="0.36814500129231426"/>
          <c:h val="0.75711684126006717"/>
        </c:manualLayout>
      </c:layout>
      <c:pieChart>
        <c:varyColors val="1"/>
        <c:ser>
          <c:idx val="0"/>
          <c:order val="0"/>
          <c:dPt>
            <c:idx val="5"/>
            <c:bubble3D val="0"/>
            <c:spPr>
              <a:solidFill>
                <a:sysClr val="window" lastClr="FFFFFF">
                  <a:lumMod val="65000"/>
                </a:sysClr>
              </a:solidFill>
            </c:spPr>
          </c:dPt>
          <c:dLbls>
            <c:txPr>
              <a:bodyPr/>
              <a:lstStyle/>
              <a:p>
                <a:pPr>
                  <a:defRPr sz="1800" b="0"/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Sheet1!$A$3:$A$8</c:f>
              <c:strCache>
                <c:ptCount val="6"/>
                <c:pt idx="0">
                  <c:v>kutseõpe põhihariduse baasil</c:v>
                </c:pt>
                <c:pt idx="1">
                  <c:v>kutsekeskharidus põhihariduse baasil</c:v>
                </c:pt>
                <c:pt idx="2">
                  <c:v>kutseõpe keskhariduse baasil</c:v>
                </c:pt>
                <c:pt idx="3">
                  <c:v>keskeriharidus põhihariduse baasil</c:v>
                </c:pt>
                <c:pt idx="4">
                  <c:v>keskeriharidus keskhariduse baasil</c:v>
                </c:pt>
                <c:pt idx="5">
                  <c:v>muu haridus</c:v>
                </c:pt>
              </c:strCache>
            </c:strRef>
          </c:cat>
          <c:val>
            <c:numRef>
              <c:f>Sheet1!$B$3:$B$8</c:f>
              <c:numCache>
                <c:formatCode>0%</c:formatCode>
                <c:ptCount val="6"/>
                <c:pt idx="0">
                  <c:v>2.3E-2</c:v>
                </c:pt>
                <c:pt idx="1">
                  <c:v>0.11699999999999999</c:v>
                </c:pt>
                <c:pt idx="2">
                  <c:v>7.0999999999999994E-2</c:v>
                </c:pt>
                <c:pt idx="3">
                  <c:v>0.109</c:v>
                </c:pt>
                <c:pt idx="4">
                  <c:v>8.5999999999999993E-2</c:v>
                </c:pt>
                <c:pt idx="5">
                  <c:v>0.59400000000000008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517551147433266"/>
          <c:y val="6.7229260097946275E-2"/>
          <c:w val="0.41095646587456353"/>
          <c:h val="0.8655409885991325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t-E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242344706911644"/>
          <c:y val="4.8970497816483674E-2"/>
          <c:w val="0.44642971711869345"/>
          <c:h val="0.83950296171607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'3.3'!$I$3</c:f>
              <c:strCache>
                <c:ptCount val="1"/>
                <c:pt idx="0">
                  <c:v>Viimase 5 aasta jooksul kutsehariduse omandanud töötajad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0"/>
                </a:pPr>
                <a:endParaRPr lang="et-E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'3.3'!$H$4:$H$11</c:f>
              <c:strCache>
                <c:ptCount val="8"/>
                <c:pt idx="0">
                  <c:v>Võõrkeelte oskus</c:v>
                </c:pt>
                <c:pt idx="1">
                  <c:v>Otsustusvõime ja iseseisvus</c:v>
                </c:pt>
                <c:pt idx="2">
                  <c:v>Erialased tööoskused</c:v>
                </c:pt>
                <c:pt idx="3">
                  <c:v>Kohusetunne ja töömotivatsioon</c:v>
                </c:pt>
                <c:pt idx="4">
                  <c:v>Teadmised erialast ja töövaldkonnast</c:v>
                </c:pt>
                <c:pt idx="5">
                  <c:v>Suhtlemisoskus</c:v>
                </c:pt>
                <c:pt idx="6">
                  <c:v>Õpivalmidus ja soov areneda</c:v>
                </c:pt>
                <c:pt idx="7">
                  <c:v>Eesti keele oskus</c:v>
                </c:pt>
              </c:strCache>
            </c:strRef>
          </c:cat>
          <c:val>
            <c:numRef>
              <c:f>'3.3'!$I$4:$I$11</c:f>
              <c:numCache>
                <c:formatCode>0.0</c:formatCode>
                <c:ptCount val="8"/>
                <c:pt idx="0">
                  <c:v>3.0311110000000001</c:v>
                </c:pt>
                <c:pt idx="1">
                  <c:v>3.2199170000000001</c:v>
                </c:pt>
                <c:pt idx="2">
                  <c:v>3.3262710000000002</c:v>
                </c:pt>
                <c:pt idx="3">
                  <c:v>3.4398339999999998</c:v>
                </c:pt>
                <c:pt idx="4">
                  <c:v>3.5462180000000001</c:v>
                </c:pt>
                <c:pt idx="5">
                  <c:v>3.677686</c:v>
                </c:pt>
                <c:pt idx="6">
                  <c:v>3.7593359999999998</c:v>
                </c:pt>
                <c:pt idx="7">
                  <c:v>3.8423240000000001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1988736"/>
        <c:axId val="91991424"/>
      </c:barChart>
      <c:catAx>
        <c:axId val="91988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t-EE"/>
          </a:p>
        </c:txPr>
        <c:crossAx val="91991424"/>
        <c:crosses val="autoZero"/>
        <c:auto val="1"/>
        <c:lblAlgn val="ctr"/>
        <c:lblOffset val="100"/>
        <c:noMultiLvlLbl val="0"/>
      </c:catAx>
      <c:valAx>
        <c:axId val="91991424"/>
        <c:scaling>
          <c:orientation val="minMax"/>
          <c:max val="5"/>
        </c:scaling>
        <c:delete val="0"/>
        <c:axPos val="b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800" b="0"/>
            </a:pPr>
            <a:endParaRPr lang="et-EE"/>
          </a:p>
        </c:txPr>
        <c:crossAx val="91988736"/>
        <c:crosses val="autoZero"/>
        <c:crossBetween val="between"/>
        <c:majorUnit val="1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'3.4'!$B$16</c:f>
              <c:strCache>
                <c:ptCount val="1"/>
                <c:pt idx="0">
                  <c:v>jah</c:v>
                </c:pt>
              </c:strCache>
            </c:strRef>
          </c:tx>
          <c:invertIfNegative val="0"/>
          <c:dLbls>
            <c:spPr>
              <a:solidFill>
                <a:sysClr val="window" lastClr="FFFFFF">
                  <a:alpha val="30000"/>
                </a:sysClr>
              </a:solidFill>
              <a:ln w="3175">
                <a:solidFill>
                  <a:sysClr val="windowText" lastClr="000000">
                    <a:alpha val="25000"/>
                  </a:sys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'3.4'!$A$17:$A$23</c:f>
              <c:strCache>
                <c:ptCount val="7"/>
                <c:pt idx="0">
                  <c:v>metalli- ja masinatööstus (n=26) *</c:v>
                </c:pt>
                <c:pt idx="1">
                  <c:v>hulgi- ja jaekaubandus; mootorsõidukite ja mootorrataste remont (n=55)</c:v>
                </c:pt>
                <c:pt idx="2">
                  <c:v>ehitus (n=44)</c:v>
                </c:pt>
                <c:pt idx="3">
                  <c:v>teised tegevusalad (n=134)</c:v>
                </c:pt>
                <c:pt idx="4">
                  <c:v>majutus ja toitlustus (n=32) *</c:v>
                </c:pt>
                <c:pt idx="5">
                  <c:v>puidu- ja mööblitööstus (n=28) *</c:v>
                </c:pt>
                <c:pt idx="6">
                  <c:v>tekstiili- , rõiva- ja nahktoodete tootmine (n=28) *</c:v>
                </c:pt>
              </c:strCache>
            </c:strRef>
          </c:cat>
          <c:val>
            <c:numRef>
              <c:f>'3.4'!$B$17:$B$23</c:f>
              <c:numCache>
                <c:formatCode>0%</c:formatCode>
                <c:ptCount val="7"/>
                <c:pt idx="0">
                  <c:v>0.42310000000000003</c:v>
                </c:pt>
                <c:pt idx="1">
                  <c:v>0.41819999999999996</c:v>
                </c:pt>
                <c:pt idx="2">
                  <c:v>0.36369999999999997</c:v>
                </c:pt>
                <c:pt idx="3">
                  <c:v>0.34329999999999999</c:v>
                </c:pt>
                <c:pt idx="4">
                  <c:v>0.3125</c:v>
                </c:pt>
                <c:pt idx="5">
                  <c:v>0.25</c:v>
                </c:pt>
                <c:pt idx="6">
                  <c:v>7.1399999999999991E-2</c:v>
                </c:pt>
              </c:numCache>
            </c:numRef>
          </c:val>
        </c:ser>
        <c:ser>
          <c:idx val="1"/>
          <c:order val="1"/>
          <c:tx>
            <c:strRef>
              <c:f>'3.4'!$C$16</c:f>
              <c:strCache>
                <c:ptCount val="1"/>
                <c:pt idx="0">
                  <c:v>ei</c:v>
                </c:pt>
              </c:strCache>
            </c:strRef>
          </c:tx>
          <c:invertIfNegative val="0"/>
          <c:dLbls>
            <c:spPr>
              <a:solidFill>
                <a:sysClr val="window" lastClr="FFFFFF">
                  <a:alpha val="30000"/>
                </a:sysClr>
              </a:solidFill>
              <a:ln w="3175">
                <a:solidFill>
                  <a:sysClr val="windowText" lastClr="000000">
                    <a:alpha val="25000"/>
                  </a:sys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'3.4'!$A$17:$A$23</c:f>
              <c:strCache>
                <c:ptCount val="7"/>
                <c:pt idx="0">
                  <c:v>metalli- ja masinatööstus (n=26) *</c:v>
                </c:pt>
                <c:pt idx="1">
                  <c:v>hulgi- ja jaekaubandus; mootorsõidukite ja mootorrataste remont (n=55)</c:v>
                </c:pt>
                <c:pt idx="2">
                  <c:v>ehitus (n=44)</c:v>
                </c:pt>
                <c:pt idx="3">
                  <c:v>teised tegevusalad (n=134)</c:v>
                </c:pt>
                <c:pt idx="4">
                  <c:v>majutus ja toitlustus (n=32) *</c:v>
                </c:pt>
                <c:pt idx="5">
                  <c:v>puidu- ja mööblitööstus (n=28) *</c:v>
                </c:pt>
                <c:pt idx="6">
                  <c:v>tekstiili- , rõiva- ja nahktoodete tootmine (n=28) *</c:v>
                </c:pt>
              </c:strCache>
            </c:strRef>
          </c:cat>
          <c:val>
            <c:numRef>
              <c:f>'3.4'!$C$17:$C$23</c:f>
              <c:numCache>
                <c:formatCode>0%</c:formatCode>
                <c:ptCount val="7"/>
                <c:pt idx="0">
                  <c:v>0.57690000000000008</c:v>
                </c:pt>
                <c:pt idx="1">
                  <c:v>0.58179999999999998</c:v>
                </c:pt>
                <c:pt idx="2">
                  <c:v>0.63639999999999997</c:v>
                </c:pt>
                <c:pt idx="3">
                  <c:v>0.65669999999999995</c:v>
                </c:pt>
                <c:pt idx="4">
                  <c:v>0.6875</c:v>
                </c:pt>
                <c:pt idx="5">
                  <c:v>0.75</c:v>
                </c:pt>
                <c:pt idx="6">
                  <c:v>0.92860000000000009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0881408"/>
        <c:axId val="90891392"/>
      </c:barChart>
      <c:catAx>
        <c:axId val="90881408"/>
        <c:scaling>
          <c:orientation val="minMax"/>
        </c:scaling>
        <c:delete val="0"/>
        <c:axPos val="l"/>
        <c:majorTickMark val="out"/>
        <c:minorTickMark val="none"/>
        <c:tickLblPos val="nextTo"/>
        <c:crossAx val="90891392"/>
        <c:crosses val="autoZero"/>
        <c:auto val="1"/>
        <c:lblAlgn val="ctr"/>
        <c:lblOffset val="100"/>
        <c:noMultiLvlLbl val="0"/>
      </c:catAx>
      <c:valAx>
        <c:axId val="908913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0881408"/>
        <c:crosses val="autoZero"/>
        <c:crossBetween val="between"/>
        <c:majorUnit val="0.25"/>
      </c:valAx>
    </c:plotArea>
    <c:legend>
      <c:legendPos val="r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t-E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7037984835228928"/>
          <c:y val="2.2983837914715612E-2"/>
          <c:w val="0.38461456206863026"/>
          <c:h val="0.87479747404033137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'3.4'!$A$44:$A$51</c:f>
              <c:strCache>
                <c:ptCount val="8"/>
                <c:pt idx="0">
                  <c:v>Ei oska öelda</c:v>
                </c:pt>
                <c:pt idx="1">
                  <c:v>Muu</c:v>
                </c:pt>
                <c:pt idx="2">
                  <c:v>Ettevõtte asukoht ei ole kutsekoolist töötajate leidmiseks soodne</c:v>
                </c:pt>
                <c:pt idx="3">
                  <c:v>Kutsekoolis ei õpetata vajalikku eriala</c:v>
                </c:pt>
                <c:pt idx="4">
                  <c:v>Kutsekoolis ei lõpeta vajalikul  erialal piisavalt õpilasi</c:v>
                </c:pt>
                <c:pt idx="5">
                  <c:v>Pakutav palgatase ei ole kutsekooli lõpetajate jaoks atraktiivne</c:v>
                </c:pt>
                <c:pt idx="6">
                  <c:v>Pakutavate ametikohtade maine on noorte seas madal</c:v>
                </c:pt>
                <c:pt idx="7">
                  <c:v>Kutsekooli lõpetajate tase ei vasta ettevõtte nõudmistele</c:v>
                </c:pt>
              </c:strCache>
            </c:strRef>
          </c:cat>
          <c:val>
            <c:numRef>
              <c:f>'3.4'!$B$44:$B$51</c:f>
              <c:numCache>
                <c:formatCode>0%</c:formatCode>
                <c:ptCount val="8"/>
                <c:pt idx="0">
                  <c:v>4.7413793103448273E-2</c:v>
                </c:pt>
                <c:pt idx="1">
                  <c:v>6.4655172413793108E-2</c:v>
                </c:pt>
                <c:pt idx="2">
                  <c:v>0.1336206896551724</c:v>
                </c:pt>
                <c:pt idx="3">
                  <c:v>0.22413793103448276</c:v>
                </c:pt>
                <c:pt idx="4">
                  <c:v>0.26724137931034481</c:v>
                </c:pt>
                <c:pt idx="5">
                  <c:v>0.26724137931034481</c:v>
                </c:pt>
                <c:pt idx="6">
                  <c:v>0.32327586206896552</c:v>
                </c:pt>
                <c:pt idx="7">
                  <c:v>0.32758620689655171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2174592"/>
        <c:axId val="92200960"/>
      </c:barChart>
      <c:catAx>
        <c:axId val="921745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2200960"/>
        <c:crosses val="autoZero"/>
        <c:auto val="1"/>
        <c:lblAlgn val="ctr"/>
        <c:lblOffset val="100"/>
        <c:noMultiLvlLbl val="0"/>
      </c:catAx>
      <c:valAx>
        <c:axId val="922009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21745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t-E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'4.1'!$B$77</c:f>
              <c:strCache>
                <c:ptCount val="1"/>
                <c:pt idx="0">
                  <c:v>Täiesti nõus</c:v>
                </c:pt>
              </c:strCache>
            </c:strRef>
          </c:tx>
          <c:invertIfNegative val="0"/>
          <c:dLbls>
            <c:spPr>
              <a:solidFill>
                <a:sysClr val="window" lastClr="FFFFFF">
                  <a:alpha val="30000"/>
                </a:sysClr>
              </a:solidFill>
              <a:ln w="3175">
                <a:solidFill>
                  <a:sysClr val="windowText" lastClr="000000">
                    <a:alpha val="25000"/>
                  </a:sys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'4.1'!$A$78:$A$84</c:f>
              <c:strCache>
                <c:ptCount val="7"/>
                <c:pt idx="0">
                  <c:v>Kooli poolne juhendaja tunneb huvi praktikandi käekäigu üle praktikakohas</c:v>
                </c:pt>
                <c:pt idx="1">
                  <c:v>Praktikantide oskused võimaldavad neile anda iseseisvaid tööülesandeid</c:v>
                </c:pt>
                <c:pt idx="2">
                  <c:v>Praktikandid on töötamiseks hästi motiveeritud</c:v>
                </c:pt>
                <c:pt idx="3">
                  <c:v>Praktikantide juhendamiseks on piisavalt aega</c:v>
                </c:pt>
                <c:pt idx="4">
                  <c:v>Praktikale seatud eesmärgid on selged ja arusaadavad</c:v>
                </c:pt>
                <c:pt idx="5">
                  <c:v>Praktikantidele leidub ettevõttes sobivaid juhendajaid</c:v>
                </c:pt>
                <c:pt idx="6">
                  <c:v>Ettevõttes on enamasti võimalik pakkuda praktikandile sobivaid tööülesandeid</c:v>
                </c:pt>
              </c:strCache>
            </c:strRef>
          </c:cat>
          <c:val>
            <c:numRef>
              <c:f>'4.1'!$B$78:$B$84</c:f>
              <c:numCache>
                <c:formatCode>0%</c:formatCode>
                <c:ptCount val="7"/>
                <c:pt idx="0">
                  <c:v>7.8399999999999997E-2</c:v>
                </c:pt>
                <c:pt idx="1">
                  <c:v>7.1900000000000006E-2</c:v>
                </c:pt>
                <c:pt idx="2">
                  <c:v>7.5199999999999989E-2</c:v>
                </c:pt>
                <c:pt idx="3">
                  <c:v>0.11109999999999999</c:v>
                </c:pt>
                <c:pt idx="4">
                  <c:v>0.16940000000000002</c:v>
                </c:pt>
                <c:pt idx="5">
                  <c:v>0.30719999999999997</c:v>
                </c:pt>
                <c:pt idx="6">
                  <c:v>0.29410000000000003</c:v>
                </c:pt>
              </c:numCache>
            </c:numRef>
          </c:val>
        </c:ser>
        <c:ser>
          <c:idx val="1"/>
          <c:order val="1"/>
          <c:tx>
            <c:strRef>
              <c:f>'4.1'!$C$77</c:f>
              <c:strCache>
                <c:ptCount val="1"/>
                <c:pt idx="0">
                  <c:v>Pigem nõus</c:v>
                </c:pt>
              </c:strCache>
            </c:strRef>
          </c:tx>
          <c:invertIfNegative val="0"/>
          <c:dLbls>
            <c:spPr>
              <a:solidFill>
                <a:sysClr val="window" lastClr="FFFFFF">
                  <a:alpha val="30000"/>
                </a:sysClr>
              </a:solidFill>
              <a:ln w="3175">
                <a:solidFill>
                  <a:sysClr val="windowText" lastClr="000000">
                    <a:alpha val="25000"/>
                  </a:sys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'4.1'!$A$78:$A$84</c:f>
              <c:strCache>
                <c:ptCount val="7"/>
                <c:pt idx="0">
                  <c:v>Kooli poolne juhendaja tunneb huvi praktikandi käekäigu üle praktikakohas</c:v>
                </c:pt>
                <c:pt idx="1">
                  <c:v>Praktikantide oskused võimaldavad neile anda iseseisvaid tööülesandeid</c:v>
                </c:pt>
                <c:pt idx="2">
                  <c:v>Praktikandid on töötamiseks hästi motiveeritud</c:v>
                </c:pt>
                <c:pt idx="3">
                  <c:v>Praktikantide juhendamiseks on piisavalt aega</c:v>
                </c:pt>
                <c:pt idx="4">
                  <c:v>Praktikale seatud eesmärgid on selged ja arusaadavad</c:v>
                </c:pt>
                <c:pt idx="5">
                  <c:v>Praktikantidele leidub ettevõttes sobivaid juhendajaid</c:v>
                </c:pt>
                <c:pt idx="6">
                  <c:v>Ettevõttes on enamasti võimalik pakkuda praktikandile sobivaid tööülesandeid</c:v>
                </c:pt>
              </c:strCache>
            </c:strRef>
          </c:cat>
          <c:val>
            <c:numRef>
              <c:f>'4.1'!$C$78:$C$84</c:f>
              <c:numCache>
                <c:formatCode>0%</c:formatCode>
                <c:ptCount val="7"/>
                <c:pt idx="0">
                  <c:v>0.28100000000000003</c:v>
                </c:pt>
                <c:pt idx="1">
                  <c:v>0.42810000000000004</c:v>
                </c:pt>
                <c:pt idx="2">
                  <c:v>0.50979999999999992</c:v>
                </c:pt>
                <c:pt idx="3">
                  <c:v>0.47389999999999999</c:v>
                </c:pt>
                <c:pt idx="4">
                  <c:v>0.61240000000000006</c:v>
                </c:pt>
                <c:pt idx="5">
                  <c:v>0.58169999999999999</c:v>
                </c:pt>
                <c:pt idx="6">
                  <c:v>0.60460000000000003</c:v>
                </c:pt>
              </c:numCache>
            </c:numRef>
          </c:val>
        </c:ser>
        <c:ser>
          <c:idx val="2"/>
          <c:order val="2"/>
          <c:tx>
            <c:strRef>
              <c:f>'4.1'!$D$77</c:f>
              <c:strCache>
                <c:ptCount val="1"/>
                <c:pt idx="0">
                  <c:v>Pigem ei ole nõus</c:v>
                </c:pt>
              </c:strCache>
            </c:strRef>
          </c:tx>
          <c:invertIfNegative val="0"/>
          <c:dLbls>
            <c:spPr>
              <a:solidFill>
                <a:sysClr val="window" lastClr="FFFFFF">
                  <a:alpha val="30000"/>
                </a:sysClr>
              </a:solidFill>
              <a:ln w="3175">
                <a:solidFill>
                  <a:sysClr val="windowText" lastClr="000000">
                    <a:alpha val="25000"/>
                  </a:sys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'4.1'!$A$78:$A$84</c:f>
              <c:strCache>
                <c:ptCount val="7"/>
                <c:pt idx="0">
                  <c:v>Kooli poolne juhendaja tunneb huvi praktikandi käekäigu üle praktikakohas</c:v>
                </c:pt>
                <c:pt idx="1">
                  <c:v>Praktikantide oskused võimaldavad neile anda iseseisvaid tööülesandeid</c:v>
                </c:pt>
                <c:pt idx="2">
                  <c:v>Praktikandid on töötamiseks hästi motiveeritud</c:v>
                </c:pt>
                <c:pt idx="3">
                  <c:v>Praktikantide juhendamiseks on piisavalt aega</c:v>
                </c:pt>
                <c:pt idx="4">
                  <c:v>Praktikale seatud eesmärgid on selged ja arusaadavad</c:v>
                </c:pt>
                <c:pt idx="5">
                  <c:v>Praktikantidele leidub ettevõttes sobivaid juhendajaid</c:v>
                </c:pt>
                <c:pt idx="6">
                  <c:v>Ettevõttes on enamasti võimalik pakkuda praktikandile sobivaid tööülesandeid</c:v>
                </c:pt>
              </c:strCache>
            </c:strRef>
          </c:cat>
          <c:val>
            <c:numRef>
              <c:f>'4.1'!$D$78:$D$84</c:f>
              <c:numCache>
                <c:formatCode>0%</c:formatCode>
                <c:ptCount val="7"/>
                <c:pt idx="0">
                  <c:v>0.33990000000000004</c:v>
                </c:pt>
                <c:pt idx="1">
                  <c:v>0.38240000000000002</c:v>
                </c:pt>
                <c:pt idx="2">
                  <c:v>0.30070000000000002</c:v>
                </c:pt>
                <c:pt idx="3">
                  <c:v>0.33659999999999995</c:v>
                </c:pt>
                <c:pt idx="4">
                  <c:v>0.1759</c:v>
                </c:pt>
                <c:pt idx="5">
                  <c:v>8.5000000000000006E-2</c:v>
                </c:pt>
                <c:pt idx="6">
                  <c:v>7.8399999999999997E-2</c:v>
                </c:pt>
              </c:numCache>
            </c:numRef>
          </c:val>
        </c:ser>
        <c:ser>
          <c:idx val="3"/>
          <c:order val="3"/>
          <c:tx>
            <c:strRef>
              <c:f>'4.1'!$E$77</c:f>
              <c:strCache>
                <c:ptCount val="1"/>
                <c:pt idx="0">
                  <c:v>Ei ole üldse nõus</c:v>
                </c:pt>
              </c:strCache>
            </c:strRef>
          </c:tx>
          <c:invertIfNegative val="0"/>
          <c:dLbls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solidFill>
                <a:sysClr val="window" lastClr="FFFFFF">
                  <a:alpha val="30000"/>
                </a:sysClr>
              </a:solidFill>
              <a:ln w="3175">
                <a:solidFill>
                  <a:sysClr val="windowText" lastClr="000000">
                    <a:alpha val="25000"/>
                  </a:sys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'4.1'!$A$78:$A$84</c:f>
              <c:strCache>
                <c:ptCount val="7"/>
                <c:pt idx="0">
                  <c:v>Kooli poolne juhendaja tunneb huvi praktikandi käekäigu üle praktikakohas</c:v>
                </c:pt>
                <c:pt idx="1">
                  <c:v>Praktikantide oskused võimaldavad neile anda iseseisvaid tööülesandeid</c:v>
                </c:pt>
                <c:pt idx="2">
                  <c:v>Praktikandid on töötamiseks hästi motiveeritud</c:v>
                </c:pt>
                <c:pt idx="3">
                  <c:v>Praktikantide juhendamiseks on piisavalt aega</c:v>
                </c:pt>
                <c:pt idx="4">
                  <c:v>Praktikale seatud eesmärgid on selged ja arusaadavad</c:v>
                </c:pt>
                <c:pt idx="5">
                  <c:v>Praktikantidele leidub ettevõttes sobivaid juhendajaid</c:v>
                </c:pt>
                <c:pt idx="6">
                  <c:v>Ettevõttes on enamasti võimalik pakkuda praktikandile sobivaid tööülesandeid</c:v>
                </c:pt>
              </c:strCache>
            </c:strRef>
          </c:cat>
          <c:val>
            <c:numRef>
              <c:f>'4.1'!$E$78:$E$84</c:f>
              <c:numCache>
                <c:formatCode>0%</c:formatCode>
                <c:ptCount val="7"/>
                <c:pt idx="0">
                  <c:v>0.24840000000000001</c:v>
                </c:pt>
                <c:pt idx="1">
                  <c:v>0.10779999999999999</c:v>
                </c:pt>
                <c:pt idx="2">
                  <c:v>8.1699999999999995E-2</c:v>
                </c:pt>
                <c:pt idx="3">
                  <c:v>6.54E-2</c:v>
                </c:pt>
                <c:pt idx="4">
                  <c:v>2.2799999999999997E-2</c:v>
                </c:pt>
                <c:pt idx="5">
                  <c:v>1.6299999999999999E-2</c:v>
                </c:pt>
                <c:pt idx="6">
                  <c:v>9.7999999999999997E-3</c:v>
                </c:pt>
              </c:numCache>
            </c:numRef>
          </c:val>
        </c:ser>
        <c:ser>
          <c:idx val="4"/>
          <c:order val="4"/>
          <c:tx>
            <c:strRef>
              <c:f>'4.1'!$F$77</c:f>
              <c:strCache>
                <c:ptCount val="1"/>
                <c:pt idx="0">
                  <c:v>Ei oska öelda</c:v>
                </c:pt>
              </c:strCache>
            </c:strRef>
          </c:tx>
          <c:invertIfNegative val="0"/>
          <c:dLbls>
            <c:delete val="1"/>
          </c:dLbls>
          <c:cat>
            <c:strRef>
              <c:f>'4.1'!$A$78:$A$84</c:f>
              <c:strCache>
                <c:ptCount val="7"/>
                <c:pt idx="0">
                  <c:v>Kooli poolne juhendaja tunneb huvi praktikandi käekäigu üle praktikakohas</c:v>
                </c:pt>
                <c:pt idx="1">
                  <c:v>Praktikantide oskused võimaldavad neile anda iseseisvaid tööülesandeid</c:v>
                </c:pt>
                <c:pt idx="2">
                  <c:v>Praktikandid on töötamiseks hästi motiveeritud</c:v>
                </c:pt>
                <c:pt idx="3">
                  <c:v>Praktikantide juhendamiseks on piisavalt aega</c:v>
                </c:pt>
                <c:pt idx="4">
                  <c:v>Praktikale seatud eesmärgid on selged ja arusaadavad</c:v>
                </c:pt>
                <c:pt idx="5">
                  <c:v>Praktikantidele leidub ettevõttes sobivaid juhendajaid</c:v>
                </c:pt>
                <c:pt idx="6">
                  <c:v>Ettevõttes on enamasti võimalik pakkuda praktikandile sobivaid tööülesandeid</c:v>
                </c:pt>
              </c:strCache>
            </c:strRef>
          </c:cat>
          <c:val>
            <c:numRef>
              <c:f>'4.1'!$F$78:$F$84</c:f>
              <c:numCache>
                <c:formatCode>0%</c:formatCode>
                <c:ptCount val="7"/>
                <c:pt idx="0">
                  <c:v>5.2300000000000006E-2</c:v>
                </c:pt>
                <c:pt idx="1">
                  <c:v>9.7999999999999997E-3</c:v>
                </c:pt>
                <c:pt idx="2">
                  <c:v>3.27E-2</c:v>
                </c:pt>
                <c:pt idx="3">
                  <c:v>1.3100000000000001E-2</c:v>
                </c:pt>
                <c:pt idx="4">
                  <c:v>1.95E-2</c:v>
                </c:pt>
                <c:pt idx="5">
                  <c:v>9.7999999999999997E-3</c:v>
                </c:pt>
                <c:pt idx="6">
                  <c:v>1.3100000000000001E-2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2463872"/>
        <c:axId val="92465408"/>
      </c:barChart>
      <c:catAx>
        <c:axId val="92463872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t-EE"/>
          </a:p>
        </c:txPr>
        <c:crossAx val="92465408"/>
        <c:crosses val="autoZero"/>
        <c:auto val="1"/>
        <c:lblAlgn val="ctr"/>
        <c:lblOffset val="100"/>
        <c:noMultiLvlLbl val="0"/>
      </c:catAx>
      <c:valAx>
        <c:axId val="9246540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2463872"/>
        <c:crosses val="autoZero"/>
        <c:crossBetween val="between"/>
        <c:majorUnit val="0.25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t-EE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'4.1'!$A$106:$A$113</c:f>
              <c:strCache>
                <c:ptCount val="8"/>
                <c:pt idx="0">
                  <c:v>Ettevõtted peaksid rohkem praktikakohtasid pakkuma</c:v>
                </c:pt>
                <c:pt idx="1">
                  <c:v>Ettevõtted peaksid praktikantidele andma sisulisemaid tööülesandeid</c:v>
                </c:pt>
                <c:pt idx="2">
                  <c:v>Ettevõtete praktikajuhendajad tuleks koolitada</c:v>
                </c:pt>
                <c:pt idx="3">
                  <c:v>Teistest piirkondadest pärit praktikantidele tuleks hüvitada sõidu- ja elamiskulud</c:v>
                </c:pt>
                <c:pt idx="4">
                  <c:v>Praktika ajaline korraldus peaks paremini ühtima ettevõtete töökorraldusega</c:v>
                </c:pt>
                <c:pt idx="5">
                  <c:v>Praktikale seatud eesmärgid peaksid olema selgemad ja arusaadavamad</c:v>
                </c:pt>
                <c:pt idx="6">
                  <c:v>Ettevõtted peaksid saama praktika pakkumise eest rahalist toetust</c:v>
                </c:pt>
                <c:pt idx="7">
                  <c:v>Kutsekoolid peaksid praktikandi võtmise võimalusi ettevõtetele rohkem tutvustama</c:v>
                </c:pt>
              </c:strCache>
            </c:strRef>
          </c:cat>
          <c:val>
            <c:numRef>
              <c:f>'4.1'!$B$106:$B$113</c:f>
              <c:numCache>
                <c:formatCode>0%</c:formatCode>
                <c:ptCount val="8"/>
                <c:pt idx="0">
                  <c:v>0.14052287581699346</c:v>
                </c:pt>
                <c:pt idx="1">
                  <c:v>0.15686274509803921</c:v>
                </c:pt>
                <c:pt idx="2">
                  <c:v>0.26470588235294118</c:v>
                </c:pt>
                <c:pt idx="3">
                  <c:v>0.34313725490196079</c:v>
                </c:pt>
                <c:pt idx="4">
                  <c:v>0.34640522875816993</c:v>
                </c:pt>
                <c:pt idx="5">
                  <c:v>0.39215686274509803</c:v>
                </c:pt>
                <c:pt idx="6">
                  <c:v>0.48366013071895425</c:v>
                </c:pt>
                <c:pt idx="7">
                  <c:v>0.54248366013071891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2155264"/>
        <c:axId val="93779072"/>
      </c:barChart>
      <c:catAx>
        <c:axId val="921552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t-EE"/>
          </a:p>
        </c:txPr>
        <c:crossAx val="93779072"/>
        <c:crosses val="autoZero"/>
        <c:auto val="1"/>
        <c:lblAlgn val="ctr"/>
        <c:lblOffset val="100"/>
        <c:noMultiLvlLbl val="0"/>
      </c:catAx>
      <c:valAx>
        <c:axId val="9377907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21552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t-E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55232186254495963"/>
          <c:y val="5.0925925925925923E-2"/>
          <c:w val="0.4022824924662195"/>
          <c:h val="0.83309419655876349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'4.2'!$A$3:$A$10</c:f>
              <c:strCache>
                <c:ptCount val="8"/>
                <c:pt idx="0">
                  <c:v>Ei oska öelda</c:v>
                </c:pt>
                <c:pt idx="1">
                  <c:v>Muu</c:v>
                </c:pt>
                <c:pt idx="2">
                  <c:v>Teinud kutsekoolidega tootearenduse alast koostööd</c:v>
                </c:pt>
                <c:pt idx="3">
                  <c:v>Kutsekoolide õpetajad on ettevõttes stažeerinud</c:v>
                </c:pt>
                <c:pt idx="4">
                  <c:v>Ettevõtte esindaja on olnud seotud kutseeksamitega</c:v>
                </c:pt>
                <c:pt idx="5">
                  <c:v>Käinud end kutsekoolides tutvustamas</c:v>
                </c:pt>
                <c:pt idx="6">
                  <c:v>Saatnud töötajaid kutsekoolidesse täiendkoolitusele</c:v>
                </c:pt>
                <c:pt idx="7">
                  <c:v>Vastu võtnud kutsekoolide ekskursioone ettevõttesse </c:v>
                </c:pt>
              </c:strCache>
            </c:strRef>
          </c:cat>
          <c:val>
            <c:numRef>
              <c:f>'4.2'!$B$3:$B$10</c:f>
              <c:numCache>
                <c:formatCode>0%</c:formatCode>
                <c:ptCount val="8"/>
                <c:pt idx="0">
                  <c:v>4.9382716049382713E-2</c:v>
                </c:pt>
                <c:pt idx="1">
                  <c:v>2.9629629629629631E-2</c:v>
                </c:pt>
                <c:pt idx="2">
                  <c:v>3.9506172839506172E-2</c:v>
                </c:pt>
                <c:pt idx="3">
                  <c:v>7.9012345679012344E-2</c:v>
                </c:pt>
                <c:pt idx="4">
                  <c:v>0.14074074074074075</c:v>
                </c:pt>
                <c:pt idx="5">
                  <c:v>0.16296296296296298</c:v>
                </c:pt>
                <c:pt idx="6">
                  <c:v>0.23209876543209876</c:v>
                </c:pt>
                <c:pt idx="7">
                  <c:v>0.25432098765432098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94017408"/>
        <c:axId val="94018944"/>
      </c:barChart>
      <c:catAx>
        <c:axId val="94017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t-EE"/>
          </a:p>
        </c:txPr>
        <c:crossAx val="94018944"/>
        <c:crosses val="autoZero"/>
        <c:auto val="1"/>
        <c:lblAlgn val="ctr"/>
        <c:lblOffset val="100"/>
        <c:noMultiLvlLbl val="0"/>
      </c:catAx>
      <c:valAx>
        <c:axId val="94018944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401740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t-E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Sheet3!$B$4</c:f>
              <c:strCache>
                <c:ptCount val="1"/>
                <c:pt idx="0">
                  <c:v>kindlasti</c:v>
                </c:pt>
              </c:strCache>
            </c:strRef>
          </c:tx>
          <c:invertIfNegative val="0"/>
          <c:dLbls>
            <c:spPr>
              <a:solidFill>
                <a:sysClr val="window" lastClr="FFFFFF">
                  <a:alpha val="30000"/>
                </a:sysClr>
              </a:solidFill>
              <a:ln w="3175">
                <a:solidFill>
                  <a:sysClr val="windowText" lastClr="000000">
                    <a:alpha val="25000"/>
                  </a:sys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400"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Sheet3!$A$5:$A$11</c:f>
              <c:strCache>
                <c:ptCount val="7"/>
                <c:pt idx="0">
                  <c:v>Kutseõppe valdkond on adekvaatselt rahastatud</c:v>
                </c:pt>
                <c:pt idx="1">
                  <c:v>Kutsekoolid ja ettevõtted teevad head koostööd</c:v>
                </c:pt>
                <c:pt idx="2">
                  <c:v>Kutseõppe koolitustellimus vastab ühiskonna ja majanduse vajadustele</c:v>
                </c:pt>
                <c:pt idx="3">
                  <c:v>Kutsekoolides töötavad õpetajad on oma eriala head spetsialistid</c:v>
                </c:pt>
                <c:pt idx="4">
                  <c:v>Kutseõppe kvaliteet on oluliselt paranenud</c:v>
                </c:pt>
                <c:pt idx="5">
                  <c:v>Kutsekoolide hooned ja õppevahendid on kaasaegsed</c:v>
                </c:pt>
                <c:pt idx="6">
                  <c:v>Kutseharidus on noore jaoks mõistlik haridusvalik</c:v>
                </c:pt>
              </c:strCache>
            </c:strRef>
          </c:cat>
          <c:val>
            <c:numRef>
              <c:f>Sheet3!$B$5:$B$11</c:f>
              <c:numCache>
                <c:formatCode>0%</c:formatCode>
                <c:ptCount val="7"/>
                <c:pt idx="0">
                  <c:v>3.04E-2</c:v>
                </c:pt>
                <c:pt idx="1">
                  <c:v>3.04E-2</c:v>
                </c:pt>
                <c:pt idx="2">
                  <c:v>3.2800000000000003E-2</c:v>
                </c:pt>
                <c:pt idx="3">
                  <c:v>4.8099999999999997E-2</c:v>
                </c:pt>
                <c:pt idx="4">
                  <c:v>0.13919999999999999</c:v>
                </c:pt>
                <c:pt idx="5">
                  <c:v>0.1215</c:v>
                </c:pt>
                <c:pt idx="6">
                  <c:v>0.3392</c:v>
                </c:pt>
              </c:numCache>
            </c:numRef>
          </c:val>
        </c:ser>
        <c:ser>
          <c:idx val="1"/>
          <c:order val="1"/>
          <c:tx>
            <c:strRef>
              <c:f>Sheet3!$C$4</c:f>
              <c:strCache>
                <c:ptCount val="1"/>
                <c:pt idx="0">
                  <c:v>pigem jah</c:v>
                </c:pt>
              </c:strCache>
            </c:strRef>
          </c:tx>
          <c:invertIfNegative val="0"/>
          <c:dLbls>
            <c:spPr>
              <a:solidFill>
                <a:sysClr val="window" lastClr="FFFFFF">
                  <a:alpha val="30000"/>
                </a:sysClr>
              </a:solidFill>
              <a:ln w="3175">
                <a:solidFill>
                  <a:sysClr val="windowText" lastClr="000000">
                    <a:alpha val="25000"/>
                  </a:sys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400"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Sheet3!$A$5:$A$11</c:f>
              <c:strCache>
                <c:ptCount val="7"/>
                <c:pt idx="0">
                  <c:v>Kutseõppe valdkond on adekvaatselt rahastatud</c:v>
                </c:pt>
                <c:pt idx="1">
                  <c:v>Kutsekoolid ja ettevõtted teevad head koostööd</c:v>
                </c:pt>
                <c:pt idx="2">
                  <c:v>Kutseõppe koolitustellimus vastab ühiskonna ja majanduse vajadustele</c:v>
                </c:pt>
                <c:pt idx="3">
                  <c:v>Kutsekoolides töötavad õpetajad on oma eriala head spetsialistid</c:v>
                </c:pt>
                <c:pt idx="4">
                  <c:v>Kutseõppe kvaliteet on oluliselt paranenud</c:v>
                </c:pt>
                <c:pt idx="5">
                  <c:v>Kutsekoolide hooned ja õppevahendid on kaasaegsed</c:v>
                </c:pt>
                <c:pt idx="6">
                  <c:v>Kutseharidus on noore jaoks mõistlik haridusvalik</c:v>
                </c:pt>
              </c:strCache>
            </c:strRef>
          </c:cat>
          <c:val>
            <c:numRef>
              <c:f>Sheet3!$C$5:$C$11</c:f>
              <c:numCache>
                <c:formatCode>0%</c:formatCode>
                <c:ptCount val="7"/>
                <c:pt idx="0">
                  <c:v>0.2278</c:v>
                </c:pt>
                <c:pt idx="1">
                  <c:v>0.2329</c:v>
                </c:pt>
                <c:pt idx="2">
                  <c:v>0.28539999999999999</c:v>
                </c:pt>
                <c:pt idx="3">
                  <c:v>0.47340000000000004</c:v>
                </c:pt>
                <c:pt idx="4">
                  <c:v>0.4506</c:v>
                </c:pt>
                <c:pt idx="5">
                  <c:v>0.53420000000000001</c:v>
                </c:pt>
                <c:pt idx="6">
                  <c:v>0.52410000000000001</c:v>
                </c:pt>
              </c:numCache>
            </c:numRef>
          </c:val>
        </c:ser>
        <c:ser>
          <c:idx val="2"/>
          <c:order val="2"/>
          <c:tx>
            <c:strRef>
              <c:f>Sheet3!$D$4</c:f>
              <c:strCache>
                <c:ptCount val="1"/>
                <c:pt idx="0">
                  <c:v>pigem ei</c:v>
                </c:pt>
              </c:strCache>
            </c:strRef>
          </c:tx>
          <c:invertIfNegative val="0"/>
          <c:dLbls>
            <c:spPr>
              <a:solidFill>
                <a:sysClr val="window" lastClr="FFFFFF">
                  <a:alpha val="30000"/>
                </a:sysClr>
              </a:solidFill>
              <a:ln w="3175">
                <a:solidFill>
                  <a:sysClr val="windowText" lastClr="000000">
                    <a:alpha val="25000"/>
                  </a:sys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400"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Sheet3!$A$5:$A$11</c:f>
              <c:strCache>
                <c:ptCount val="7"/>
                <c:pt idx="0">
                  <c:v>Kutseõppe valdkond on adekvaatselt rahastatud</c:v>
                </c:pt>
                <c:pt idx="1">
                  <c:v>Kutsekoolid ja ettevõtted teevad head koostööd</c:v>
                </c:pt>
                <c:pt idx="2">
                  <c:v>Kutseõppe koolitustellimus vastab ühiskonna ja majanduse vajadustele</c:v>
                </c:pt>
                <c:pt idx="3">
                  <c:v>Kutsekoolides töötavad õpetajad on oma eriala head spetsialistid</c:v>
                </c:pt>
                <c:pt idx="4">
                  <c:v>Kutseõppe kvaliteet on oluliselt paranenud</c:v>
                </c:pt>
                <c:pt idx="5">
                  <c:v>Kutsekoolide hooned ja õppevahendid on kaasaegsed</c:v>
                </c:pt>
                <c:pt idx="6">
                  <c:v>Kutseharidus on noore jaoks mõistlik haridusvalik</c:v>
                </c:pt>
              </c:strCache>
            </c:strRef>
          </c:cat>
          <c:val>
            <c:numRef>
              <c:f>Sheet3!$D$5:$D$11</c:f>
              <c:numCache>
                <c:formatCode>0%</c:formatCode>
                <c:ptCount val="7"/>
                <c:pt idx="0">
                  <c:v>0.27850000000000003</c:v>
                </c:pt>
                <c:pt idx="1">
                  <c:v>0.42280000000000001</c:v>
                </c:pt>
                <c:pt idx="2">
                  <c:v>0.44190000000000002</c:v>
                </c:pt>
                <c:pt idx="3">
                  <c:v>0.1595</c:v>
                </c:pt>
                <c:pt idx="4">
                  <c:v>0.13669999999999999</c:v>
                </c:pt>
                <c:pt idx="5">
                  <c:v>0.11650000000000001</c:v>
                </c:pt>
                <c:pt idx="6">
                  <c:v>3.7999999999999999E-2</c:v>
                </c:pt>
              </c:numCache>
            </c:numRef>
          </c:val>
        </c:ser>
        <c:ser>
          <c:idx val="3"/>
          <c:order val="3"/>
          <c:tx>
            <c:strRef>
              <c:f>Sheet3!$E$4</c:f>
              <c:strCache>
                <c:ptCount val="1"/>
                <c:pt idx="0">
                  <c:v>kindlasti mitte</c:v>
                </c:pt>
              </c:strCache>
            </c:strRef>
          </c:tx>
          <c:invertIfNegative val="0"/>
          <c:dLbls>
            <c:dLbl>
              <c:idx val="0"/>
              <c:spPr>
                <a:solidFill>
                  <a:sysClr val="window" lastClr="FFFFFF">
                    <a:alpha val="30000"/>
                  </a:sysClr>
                </a:solidFill>
                <a:ln w="3175">
                  <a:solidFill>
                    <a:sysClr val="windowText" lastClr="000000">
                      <a:alpha val="25000"/>
                    </a:sysClr>
                  </a:solidFill>
                  <a:prstDash val="sysDot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1400"/>
                  </a:pPr>
                  <a:endParaRPr lang="et-E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ysClr val="window" lastClr="FFFFFF">
                    <a:alpha val="30000"/>
                  </a:sysClr>
                </a:solidFill>
                <a:ln w="3175">
                  <a:solidFill>
                    <a:sysClr val="windowText" lastClr="000000">
                      <a:alpha val="25000"/>
                    </a:sysClr>
                  </a:solidFill>
                  <a:prstDash val="sysDot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1400"/>
                  </a:pPr>
                  <a:endParaRPr lang="et-E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ysClr val="window" lastClr="FFFFFF">
                    <a:alpha val="30000"/>
                  </a:sysClr>
                </a:solidFill>
                <a:ln w="3175">
                  <a:solidFill>
                    <a:sysClr val="windowText" lastClr="000000">
                      <a:alpha val="25000"/>
                    </a:sysClr>
                  </a:solidFill>
                  <a:prstDash val="sysDot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/>
                <a:lstStyle/>
                <a:p>
                  <a:pPr>
                    <a:defRPr sz="1400"/>
                  </a:pPr>
                  <a:endParaRPr lang="et-E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spPr>
              <a:solidFill>
                <a:sysClr val="window" lastClr="FFFFFF">
                  <a:alpha val="30000"/>
                </a:sysClr>
              </a:solidFill>
              <a:ln w="3175">
                <a:solidFill>
                  <a:sysClr val="windowText" lastClr="000000">
                    <a:alpha val="25000"/>
                  </a:sysClr>
                </a:solidFill>
                <a:prstDash val="sysDot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Sheet3!$A$5:$A$11</c:f>
              <c:strCache>
                <c:ptCount val="7"/>
                <c:pt idx="0">
                  <c:v>Kutseõppe valdkond on adekvaatselt rahastatud</c:v>
                </c:pt>
                <c:pt idx="1">
                  <c:v>Kutsekoolid ja ettevõtted teevad head koostööd</c:v>
                </c:pt>
                <c:pt idx="2">
                  <c:v>Kutseõppe koolitustellimus vastab ühiskonna ja majanduse vajadustele</c:v>
                </c:pt>
                <c:pt idx="3">
                  <c:v>Kutsekoolides töötavad õpetajad on oma eriala head spetsialistid</c:v>
                </c:pt>
                <c:pt idx="4">
                  <c:v>Kutseõppe kvaliteet on oluliselt paranenud</c:v>
                </c:pt>
                <c:pt idx="5">
                  <c:v>Kutsekoolide hooned ja õppevahendid on kaasaegsed</c:v>
                </c:pt>
                <c:pt idx="6">
                  <c:v>Kutseharidus on noore jaoks mõistlik haridusvalik</c:v>
                </c:pt>
              </c:strCache>
            </c:strRef>
          </c:cat>
          <c:val>
            <c:numRef>
              <c:f>Sheet3!$E$5:$E$11</c:f>
              <c:numCache>
                <c:formatCode>0%</c:formatCode>
                <c:ptCount val="7"/>
                <c:pt idx="0">
                  <c:v>9.11E-2</c:v>
                </c:pt>
                <c:pt idx="1">
                  <c:v>7.0900000000000005E-2</c:v>
                </c:pt>
                <c:pt idx="2">
                  <c:v>9.8500000000000004E-2</c:v>
                </c:pt>
                <c:pt idx="3">
                  <c:v>2.2799999999999997E-2</c:v>
                </c:pt>
                <c:pt idx="4">
                  <c:v>2.0299999999999999E-2</c:v>
                </c:pt>
                <c:pt idx="5">
                  <c:v>1.01E-2</c:v>
                </c:pt>
                <c:pt idx="6">
                  <c:v>1.52E-2</c:v>
                </c:pt>
              </c:numCache>
            </c:numRef>
          </c:val>
        </c:ser>
        <c:ser>
          <c:idx val="4"/>
          <c:order val="4"/>
          <c:tx>
            <c:strRef>
              <c:f>Sheet3!$F$4</c:f>
              <c:strCache>
                <c:ptCount val="1"/>
                <c:pt idx="0">
                  <c:v>ei oska öelda</c:v>
                </c:pt>
              </c:strCache>
            </c:strRef>
          </c:tx>
          <c:invertIfNegative val="0"/>
          <c:dLbls>
            <c:spPr>
              <a:solidFill>
                <a:sysClr val="window" lastClr="FFFFFF">
                  <a:alpha val="30000"/>
                </a:sysClr>
              </a:solidFill>
              <a:ln w="3175">
                <a:solidFill>
                  <a:sysClr val="windowText" lastClr="000000">
                    <a:alpha val="25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400"/>
                </a:pPr>
                <a:endParaRPr lang="et-E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Sheet3!$A$5:$A$11</c:f>
              <c:strCache>
                <c:ptCount val="7"/>
                <c:pt idx="0">
                  <c:v>Kutseõppe valdkond on adekvaatselt rahastatud</c:v>
                </c:pt>
                <c:pt idx="1">
                  <c:v>Kutsekoolid ja ettevõtted teevad head koostööd</c:v>
                </c:pt>
                <c:pt idx="2">
                  <c:v>Kutseõppe koolitustellimus vastab ühiskonna ja majanduse vajadustele</c:v>
                </c:pt>
                <c:pt idx="3">
                  <c:v>Kutsekoolides töötavad õpetajad on oma eriala head spetsialistid</c:v>
                </c:pt>
                <c:pt idx="4">
                  <c:v>Kutseõppe kvaliteet on oluliselt paranenud</c:v>
                </c:pt>
                <c:pt idx="5">
                  <c:v>Kutsekoolide hooned ja õppevahendid on kaasaegsed</c:v>
                </c:pt>
                <c:pt idx="6">
                  <c:v>Kutseharidus on noore jaoks mõistlik haridusvalik</c:v>
                </c:pt>
              </c:strCache>
            </c:strRef>
          </c:cat>
          <c:val>
            <c:numRef>
              <c:f>Sheet3!$F$5:$F$11</c:f>
              <c:numCache>
                <c:formatCode>0%</c:formatCode>
                <c:ptCount val="7"/>
                <c:pt idx="0">
                  <c:v>0.37219999999999998</c:v>
                </c:pt>
                <c:pt idx="1">
                  <c:v>0.24299999999999999</c:v>
                </c:pt>
                <c:pt idx="2">
                  <c:v>0.1414</c:v>
                </c:pt>
                <c:pt idx="3">
                  <c:v>0.29620000000000002</c:v>
                </c:pt>
                <c:pt idx="4">
                  <c:v>0.25319999999999998</c:v>
                </c:pt>
                <c:pt idx="5">
                  <c:v>0.2177</c:v>
                </c:pt>
                <c:pt idx="6">
                  <c:v>8.3499999999999991E-2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7752960"/>
        <c:axId val="97754496"/>
      </c:barChart>
      <c:catAx>
        <c:axId val="9775296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t-EE"/>
          </a:p>
        </c:txPr>
        <c:crossAx val="97754496"/>
        <c:crosses val="autoZero"/>
        <c:auto val="1"/>
        <c:lblAlgn val="ctr"/>
        <c:lblOffset val="100"/>
        <c:noMultiLvlLbl val="0"/>
      </c:catAx>
      <c:valAx>
        <c:axId val="977544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97752960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3.4431321084864394E-2"/>
          <c:y val="0.82927951707873349"/>
          <c:w val="0.3508904442500243"/>
          <c:h val="0.17072048292126651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/>
      </a:pPr>
      <a:endParaRPr lang="et-EE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ttehommik_slaid_masterUUS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9D62-21F7-473B-9B83-9E585AAE53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0EA-69FF-4C0E-AB9D-2A9A0B1C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9D62-21F7-473B-9B83-9E585AAE53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0EA-69FF-4C0E-AB9D-2A9A0B1C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9D62-21F7-473B-9B83-9E585AAE53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0EA-69FF-4C0E-AB9D-2A9A0B1C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8B3A-3CCE-4AD0-81A1-B4C388B6DA47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798F-776E-49DA-90D0-F14A3FE65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8B3A-3CCE-4AD0-81A1-B4C388B6DA47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798F-776E-49DA-90D0-F14A3FE65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8B3A-3CCE-4AD0-81A1-B4C388B6DA47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798F-776E-49DA-90D0-F14A3FE65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8B3A-3CCE-4AD0-81A1-B4C388B6DA47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798F-776E-49DA-90D0-F14A3FE65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8B3A-3CCE-4AD0-81A1-B4C388B6DA47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798F-776E-49DA-90D0-F14A3FE65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8B3A-3CCE-4AD0-81A1-B4C388B6DA47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798F-776E-49DA-90D0-F14A3FE65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8B3A-3CCE-4AD0-81A1-B4C388B6DA47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798F-776E-49DA-90D0-F14A3FE65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8B3A-3CCE-4AD0-81A1-B4C388B6DA47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798F-776E-49DA-90D0-F14A3FE65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9D62-21F7-473B-9B83-9E585AAE53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0EA-69FF-4C0E-AB9D-2A9A0B1C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8B3A-3CCE-4AD0-81A1-B4C388B6DA47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798F-776E-49DA-90D0-F14A3FE65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8B3A-3CCE-4AD0-81A1-B4C388B6DA47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798F-776E-49DA-90D0-F14A3FE65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98B3A-3CCE-4AD0-81A1-B4C388B6DA47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E798F-776E-49DA-90D0-F14A3FE65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9D62-21F7-473B-9B83-9E585AAE53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0EA-69FF-4C0E-AB9D-2A9A0B1C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9D62-21F7-473B-9B83-9E585AAE53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0EA-69FF-4C0E-AB9D-2A9A0B1C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9D62-21F7-473B-9B83-9E585AAE53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0EA-69FF-4C0E-AB9D-2A9A0B1C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9D62-21F7-473B-9B83-9E585AAE53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0EA-69FF-4C0E-AB9D-2A9A0B1C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9D62-21F7-473B-9B83-9E585AAE53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0EA-69FF-4C0E-AB9D-2A9A0B1C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9D62-21F7-473B-9B83-9E585AAE53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0EA-69FF-4C0E-AB9D-2A9A0B1C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9D62-21F7-473B-9B83-9E585AAE53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50EA-69FF-4C0E-AB9D-2A9A0B1C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ttehommik_slaid_masterUUS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9D62-21F7-473B-9B83-9E585AAE538A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650EA-69FF-4C0E-AB9D-2A9A0B1C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ttehommik_slaid_masterUUS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4281"/>
            <a:ext cx="9144000" cy="68494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98B3A-3CCE-4AD0-81A1-B4C388B6DA47}" type="datetimeFigureOut">
              <a:rPr lang="en-US" smtClean="0"/>
              <a:pPr/>
              <a:t>4/7/2014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E798F-776E-49DA-90D0-F14A3FE650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7056784" cy="1752600"/>
          </a:xfrm>
        </p:spPr>
        <p:txBody>
          <a:bodyPr>
            <a:normAutofit fontScale="92500"/>
          </a:bodyPr>
          <a:lstStyle/>
          <a:p>
            <a:r>
              <a:rPr lang="et-EE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Segoe UI" pitchFamily="34" charset="0"/>
              </a:rPr>
              <a:t>Muutuva tööturu väljakutsed kutseharidusele: </a:t>
            </a:r>
          </a:p>
          <a:p>
            <a:r>
              <a:rPr lang="et-EE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Segoe UI" pitchFamily="34" charset="0"/>
              </a:rPr>
              <a:t>tööandjate rahulolu kutseharidusega</a:t>
            </a:r>
            <a:endParaRPr lang="et-EE" b="1" dirty="0">
              <a:solidFill>
                <a:schemeClr val="tx2">
                  <a:lumMod val="60000"/>
                  <a:lumOff val="40000"/>
                </a:schemeClr>
              </a:solidFill>
              <a:latin typeface="Cambria" pitchFamily="18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573325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Mihkel Nestor</a:t>
            </a:r>
          </a:p>
          <a:p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Poliitikauuringute Keskus Praxis analüütik</a:t>
            </a:r>
            <a:endParaRPr lang="et-E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63" y="188641"/>
            <a:ext cx="2290038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10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miks ettevõte ei leia lõpetajate seast piisavalt vajalikke töötajaid? </a:t>
            </a:r>
            <a:endParaRPr lang="et-E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870954"/>
              </p:ext>
            </p:extLst>
          </p:nvPr>
        </p:nvGraphicFramePr>
        <p:xfrm>
          <a:off x="457200" y="1600200"/>
          <a:ext cx="8229600" cy="46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815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tööandjate hinnang erinevatele praktikat puudutavatele väidetele </a:t>
            </a:r>
            <a:endParaRPr lang="et-E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98728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587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mida saaks teha praktikakorralduse parendamiseks?</a:t>
            </a:r>
            <a:endParaRPr lang="et-E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545440"/>
              </p:ext>
            </p:extLst>
          </p:nvPr>
        </p:nvGraphicFramePr>
        <p:xfrm>
          <a:off x="457200" y="1484784"/>
          <a:ext cx="8229600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272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millist koostööd on ettevõtted kutsekoolidega veel teinud?</a:t>
            </a:r>
            <a:endParaRPr lang="et-E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3355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075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tööandjate hinnang erinevatele kutseharidust puudutavatele väidetele </a:t>
            </a:r>
            <a:endParaRPr lang="et-E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926009"/>
              </p:ext>
            </p:extLst>
          </p:nvPr>
        </p:nvGraphicFramePr>
        <p:xfrm>
          <a:off x="457200" y="1600200"/>
          <a:ext cx="8229600" cy="4637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422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ootused riigile ja koolidele</a:t>
            </a:r>
            <a:endParaRPr lang="et-E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Ootus tihedamaks </a:t>
            </a:r>
            <a:r>
              <a:rPr lang="et-EE" dirty="0"/>
              <a:t>koostööks </a:t>
            </a:r>
            <a:endParaRPr lang="et-EE" dirty="0" smtClean="0"/>
          </a:p>
          <a:p>
            <a:r>
              <a:rPr lang="et-EE" dirty="0" smtClean="0"/>
              <a:t>Koostööd </a:t>
            </a:r>
            <a:r>
              <a:rPr lang="et-EE" dirty="0"/>
              <a:t>sooviti teha ennekõike koolidega, kuid ka </a:t>
            </a:r>
            <a:r>
              <a:rPr lang="et-EE" dirty="0" smtClean="0"/>
              <a:t>ministeeriumiga</a:t>
            </a:r>
          </a:p>
          <a:p>
            <a:r>
              <a:rPr lang="et-EE" dirty="0" smtClean="0"/>
              <a:t>Tugevama </a:t>
            </a:r>
            <a:r>
              <a:rPr lang="et-EE" dirty="0"/>
              <a:t>koostöö abil </a:t>
            </a:r>
            <a:r>
              <a:rPr lang="et-EE" dirty="0" smtClean="0"/>
              <a:t>loodavad tööandjad </a:t>
            </a:r>
            <a:r>
              <a:rPr lang="et-EE" dirty="0"/>
              <a:t>arendada kutseõppe sisulist kvaliteeti, </a:t>
            </a:r>
            <a:r>
              <a:rPr lang="et-EE" dirty="0" smtClean="0"/>
              <a:t>muuta </a:t>
            </a:r>
            <a:r>
              <a:rPr lang="et-EE" dirty="0"/>
              <a:t>kutseõpe vastavamaks kohalikele vajadustele </a:t>
            </a:r>
            <a:r>
              <a:rPr lang="et-EE" dirty="0" smtClean="0"/>
              <a:t>ja parandada praktikakorraldust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55342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ootused riigile ja koolidele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dirty="0" smtClean="0"/>
              <a:t>Vajadus </a:t>
            </a:r>
            <a:r>
              <a:rPr lang="et-EE" dirty="0"/>
              <a:t>tõsta kutsehariduse õpilaste motivatsiooni ja arendada </a:t>
            </a:r>
            <a:r>
              <a:rPr lang="et-EE" dirty="0" smtClean="0"/>
              <a:t>üldoskuseid</a:t>
            </a:r>
          </a:p>
          <a:p>
            <a:r>
              <a:rPr lang="et-EE" dirty="0" smtClean="0"/>
              <a:t>Märksõnad</a:t>
            </a:r>
            <a:r>
              <a:rPr lang="et-EE" dirty="0"/>
              <a:t>, mida paljud tööandjad rõhutavad, on kohusetunne, distsipliin, </a:t>
            </a:r>
            <a:r>
              <a:rPr lang="et-EE" dirty="0" smtClean="0"/>
              <a:t>motiveeritus</a:t>
            </a:r>
          </a:p>
          <a:p>
            <a:r>
              <a:rPr lang="et-EE" dirty="0" smtClean="0"/>
              <a:t>Paljude </a:t>
            </a:r>
            <a:r>
              <a:rPr lang="et-EE" dirty="0"/>
              <a:t>tööandjate jaoks on probleemiks noorte teadmatus sellest, kuidas tekib raha, millest neile palka </a:t>
            </a:r>
            <a:r>
              <a:rPr lang="et-EE" dirty="0" smtClean="0"/>
              <a:t>makstakse</a:t>
            </a:r>
          </a:p>
          <a:p>
            <a:r>
              <a:rPr lang="et-EE" dirty="0" smtClean="0"/>
              <a:t>Kõige </a:t>
            </a:r>
            <a:r>
              <a:rPr lang="et-EE" dirty="0"/>
              <a:t>suurem on </a:t>
            </a:r>
            <a:r>
              <a:rPr lang="et-EE" dirty="0" smtClean="0"/>
              <a:t>probleem </a:t>
            </a:r>
            <a:r>
              <a:rPr lang="et-EE" dirty="0"/>
              <a:t>aladel, kus töökohused eeldavad häid sotsiaalseid </a:t>
            </a:r>
            <a:r>
              <a:rPr lang="et-EE" dirty="0" smtClean="0"/>
              <a:t>oskuseid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5907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ootused riigile ja koolidele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 smtClean="0"/>
              <a:t>Karjäärinõustamise parandamine</a:t>
            </a:r>
          </a:p>
          <a:p>
            <a:r>
              <a:rPr lang="et-EE" dirty="0" smtClean="0"/>
              <a:t>Ettevõtjate </a:t>
            </a:r>
            <a:r>
              <a:rPr lang="et-EE" dirty="0"/>
              <a:t>peamised negatiivsed kogemused kutseharidusega seoses on tingitud sellest, et sinna satuvad õppima vähemotiveeritud noored, kes ei ole eriala valinud teadlikult või kelle jaoks ei ole see nende esimene </a:t>
            </a:r>
            <a:r>
              <a:rPr lang="et-EE" dirty="0" smtClean="0"/>
              <a:t>eelistus</a:t>
            </a:r>
          </a:p>
          <a:p>
            <a:r>
              <a:rPr lang="et-EE" dirty="0" smtClean="0"/>
              <a:t>Karjäärinõustamise </a:t>
            </a:r>
            <a:r>
              <a:rPr lang="et-EE" dirty="0"/>
              <a:t>poolel sooviti, et riik osundaks noortele paremini, millised on nende väljavaated eriala lõpetamisel, et noored saaksid langetada informeeritud </a:t>
            </a:r>
            <a:r>
              <a:rPr lang="et-EE" dirty="0" smtClean="0"/>
              <a:t>valiku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58172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ootused riigile ja koolidele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t-EE" dirty="0" smtClean="0"/>
              <a:t>Töömaailma </a:t>
            </a:r>
            <a:r>
              <a:rPr lang="et-EE" dirty="0"/>
              <a:t>vajadustest aina </a:t>
            </a:r>
            <a:r>
              <a:rPr lang="et-EE" dirty="0" smtClean="0"/>
              <a:t>kaugenev koolitustellimus</a:t>
            </a:r>
          </a:p>
          <a:p>
            <a:pPr>
              <a:spcBef>
                <a:spcPts val="1200"/>
              </a:spcBef>
            </a:pPr>
            <a:r>
              <a:rPr lang="et-EE" dirty="0" smtClean="0"/>
              <a:t>Koolide </a:t>
            </a:r>
            <a:r>
              <a:rPr lang="et-EE" dirty="0"/>
              <a:t>rahastamismudel soosib </a:t>
            </a:r>
            <a:r>
              <a:rPr lang="et-EE" dirty="0" smtClean="0"/>
              <a:t>tööandjate </a:t>
            </a:r>
            <a:r>
              <a:rPr lang="et-EE" dirty="0"/>
              <a:t>hinnangul loomingulist lähenemist atraktiivsete erialanimetuste välja </a:t>
            </a:r>
            <a:r>
              <a:rPr lang="et-EE" dirty="0" smtClean="0"/>
              <a:t>mõtlemisel</a:t>
            </a:r>
          </a:p>
          <a:p>
            <a:pPr>
              <a:spcBef>
                <a:spcPts val="1200"/>
              </a:spcBef>
            </a:pPr>
            <a:r>
              <a:rPr lang="et-EE" dirty="0" smtClean="0"/>
              <a:t>Ainult </a:t>
            </a:r>
            <a:r>
              <a:rPr lang="et-EE" dirty="0"/>
              <a:t>erialade populaarsusest </a:t>
            </a:r>
            <a:r>
              <a:rPr lang="et-EE" dirty="0" smtClean="0"/>
              <a:t>lähtumine </a:t>
            </a:r>
            <a:r>
              <a:rPr lang="et-EE" dirty="0"/>
              <a:t>on </a:t>
            </a:r>
            <a:r>
              <a:rPr lang="et-EE" dirty="0" smtClean="0"/>
              <a:t>vale, </a:t>
            </a:r>
            <a:r>
              <a:rPr lang="et-EE" dirty="0"/>
              <a:t>sest vajadus sellise haridusega inimeste järele </a:t>
            </a:r>
            <a:r>
              <a:rPr lang="et-EE" dirty="0" smtClean="0"/>
              <a:t>puudub</a:t>
            </a:r>
          </a:p>
          <a:p>
            <a:pPr>
              <a:spcBef>
                <a:spcPts val="1200"/>
              </a:spcBef>
            </a:pPr>
            <a:r>
              <a:rPr lang="et-EE" dirty="0"/>
              <a:t>Pearahast sõltumise tõttu pidasid ettevõtjad vajalikuks üle vaadata </a:t>
            </a:r>
            <a:r>
              <a:rPr lang="et-EE" dirty="0" smtClean="0"/>
              <a:t>kutsehariduse </a:t>
            </a:r>
            <a:r>
              <a:rPr lang="et-EE" dirty="0"/>
              <a:t>rahastamise </a:t>
            </a:r>
            <a:r>
              <a:rPr lang="et-EE" dirty="0" smtClean="0"/>
              <a:t>mudel</a:t>
            </a:r>
          </a:p>
          <a:p>
            <a:pPr>
              <a:spcBef>
                <a:spcPts val="1200"/>
              </a:spcBef>
            </a:pPr>
            <a:r>
              <a:rPr lang="et-EE" dirty="0" smtClean="0"/>
              <a:t>Riigi </a:t>
            </a:r>
            <a:r>
              <a:rPr lang="et-EE" dirty="0"/>
              <a:t>ja koolide eesmärk peaks </a:t>
            </a:r>
            <a:r>
              <a:rPr lang="et-EE" dirty="0" smtClean="0"/>
              <a:t>olema </a:t>
            </a:r>
            <a:r>
              <a:rPr lang="et-EE" dirty="0"/>
              <a:t>teatud taseme ja kutsetunnistusega spetsialistide olemasolu </a:t>
            </a:r>
            <a:r>
              <a:rPr lang="et-EE" dirty="0" smtClean="0"/>
              <a:t>tagamine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27989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peamised probleemid</a:t>
            </a:r>
            <a:endParaRPr lang="et-E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t-EE" dirty="0" smtClean="0"/>
              <a:t>Halb infovahetus</a:t>
            </a:r>
          </a:p>
          <a:p>
            <a:pPr>
              <a:spcBef>
                <a:spcPts val="1200"/>
              </a:spcBef>
            </a:pPr>
            <a:r>
              <a:rPr lang="et-EE" dirty="0" smtClean="0"/>
              <a:t>Koolidel on väljakujunenud koostööpartnerid, kes leiavad ettevõttesse praktikante ja töötajaid ning suudavad mõjutada õppeprotsesse</a:t>
            </a:r>
          </a:p>
          <a:p>
            <a:pPr>
              <a:spcBef>
                <a:spcPts val="1200"/>
              </a:spcBef>
            </a:pPr>
            <a:r>
              <a:rPr lang="et-EE" dirty="0" smtClean="0"/>
              <a:t>Kuidas viia info nende ettevõteteni, kes seni koostööd pole teinud?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90066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uuringu taust</a:t>
            </a:r>
            <a:endParaRPr lang="et-E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t-EE" dirty="0"/>
              <a:t>Majanduskeskkond ja olemasoleva tööjõu haridustase annab alust uskuda kutsehariduse kasvavat tähtsust tööturul</a:t>
            </a:r>
          </a:p>
          <a:p>
            <a:pPr>
              <a:spcBef>
                <a:spcPts val="1200"/>
              </a:spcBef>
            </a:pPr>
            <a:r>
              <a:rPr lang="et-EE" dirty="0"/>
              <a:t>Kutsehariduses toimunud </a:t>
            </a:r>
            <a:r>
              <a:rPr lang="et-EE" dirty="0" smtClean="0"/>
              <a:t>mitmed </a:t>
            </a:r>
            <a:r>
              <a:rPr lang="et-EE" dirty="0"/>
              <a:t>sisulised muutused ja oluliselt suurenenud investeeringud õppekeskkonda</a:t>
            </a:r>
          </a:p>
          <a:p>
            <a:pPr>
              <a:spcBef>
                <a:spcPts val="1200"/>
              </a:spcBef>
            </a:pPr>
            <a:r>
              <a:rPr lang="et-EE" dirty="0"/>
              <a:t>Avalikkuses </a:t>
            </a:r>
            <a:r>
              <a:rPr lang="et-EE" dirty="0" smtClean="0"/>
              <a:t>on samas paljud </a:t>
            </a:r>
            <a:r>
              <a:rPr lang="et-EE" dirty="0"/>
              <a:t>tööandjad avaldanud rahulolematust kutsehariduse taseme üle</a:t>
            </a:r>
          </a:p>
          <a:p>
            <a:pPr>
              <a:spcBef>
                <a:spcPts val="1200"/>
              </a:spcBef>
            </a:pPr>
            <a:r>
              <a:rPr lang="et-EE" dirty="0"/>
              <a:t>Välisriikides leiavad kutseõppeasutuste lõpetajad töökoha hõlpsamalt kui üldkeskharidusega noored, ka on nende töösuhted püsivamad ja teenitav palk kõrgem, Eestis olukord vastupidine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4875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peamised probleemid</a:t>
            </a:r>
            <a:endParaRPr lang="et-E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t-EE" dirty="0" smtClean="0"/>
              <a:t>Pikaajaline riiklik koolitustellimus vs lühiajaline tööjõunõudlus</a:t>
            </a:r>
          </a:p>
          <a:p>
            <a:pPr>
              <a:spcBef>
                <a:spcPts val="1200"/>
              </a:spcBef>
            </a:pPr>
            <a:r>
              <a:rPr lang="et-EE" dirty="0" smtClean="0"/>
              <a:t>Enamus ettevõtetest on väikesed ja tegutsevad väga muutlikus keskkonnas, mis takistab pikaajalise tööjõuvajaduse planeerimist</a:t>
            </a:r>
          </a:p>
          <a:p>
            <a:pPr>
              <a:spcBef>
                <a:spcPts val="1200"/>
              </a:spcBef>
            </a:pPr>
            <a:r>
              <a:rPr lang="et-EE" dirty="0" smtClean="0"/>
              <a:t>Tööandjate ootus on nõudluse suurenedes kiirelt vajalikke töötajaid leida</a:t>
            </a:r>
          </a:p>
          <a:p>
            <a:pPr>
              <a:spcBef>
                <a:spcPts val="1200"/>
              </a:spcBef>
            </a:pPr>
            <a:r>
              <a:rPr lang="et-EE" dirty="0" smtClean="0"/>
              <a:t>Koolidel kulub vajalikul erialal lõpetajate „tootmiseks“ aga aastaid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9516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peamised probleemid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t-EE" dirty="0" smtClean="0"/>
              <a:t>Kutsehariduse üks peamine probleem tundub olevat maine – võimekad noored ei vali erialade kasuks, mille lõpetajaid tööandjad ootavad</a:t>
            </a:r>
          </a:p>
          <a:p>
            <a:pPr>
              <a:spcBef>
                <a:spcPts val="1200"/>
              </a:spcBef>
            </a:pPr>
            <a:r>
              <a:rPr lang="et-EE" dirty="0" smtClean="0"/>
              <a:t>Seetõttu paljudele erialadele „satutakse“, mis tähendab vähemotiveeritud õpilast</a:t>
            </a:r>
          </a:p>
          <a:p>
            <a:pPr>
              <a:spcBef>
                <a:spcPts val="1200"/>
              </a:spcBef>
            </a:pPr>
            <a:r>
              <a:rPr lang="et-EE" dirty="0" smtClean="0"/>
              <a:t>Mida koolid ja ettevõtted saaksid koos vajalike ametite populaarsemaks muutmiseks teha?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093253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t-EE" dirty="0" smtClean="0"/>
          </a:p>
          <a:p>
            <a:pPr algn="ctr"/>
            <a:endParaRPr lang="et-EE" dirty="0"/>
          </a:p>
          <a:p>
            <a:pPr marL="0" indent="0" algn="ctr">
              <a:buNone/>
            </a:pPr>
            <a:r>
              <a:rPr lang="et-EE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Aitäh kuulamast!</a:t>
            </a:r>
          </a:p>
          <a:p>
            <a:pPr marL="0" indent="0" algn="ctr">
              <a:buNone/>
            </a:pPr>
            <a:endParaRPr lang="et-EE" dirty="0"/>
          </a:p>
          <a:p>
            <a:pPr marL="0" indent="0" algn="ctr">
              <a:buNone/>
            </a:pPr>
            <a:r>
              <a:rPr lang="et-EE" dirty="0" smtClean="0"/>
              <a:t>mihkel.nestor@praxis.ee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8796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uuringu eesmärk</a:t>
            </a:r>
            <a:endParaRPr lang="et-E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Uuringu </a:t>
            </a:r>
            <a:r>
              <a:rPr lang="et-EE" dirty="0"/>
              <a:t>eesmärk on selgitada välja, kuidas </a:t>
            </a:r>
            <a:r>
              <a:rPr lang="et-EE" dirty="0" smtClean="0"/>
              <a:t>hindavad </a:t>
            </a:r>
            <a:r>
              <a:rPr lang="et-EE" dirty="0"/>
              <a:t>Eesti erasektori tööandjad </a:t>
            </a:r>
            <a:r>
              <a:rPr lang="et-EE" dirty="0" smtClean="0"/>
              <a:t>kaasaegse </a:t>
            </a:r>
            <a:r>
              <a:rPr lang="et-EE" dirty="0"/>
              <a:t>kutseharidusliku ettevalmistuse </a:t>
            </a:r>
            <a:r>
              <a:rPr lang="et-EE" dirty="0" smtClean="0"/>
              <a:t>saanud </a:t>
            </a:r>
            <a:r>
              <a:rPr lang="et-EE" dirty="0"/>
              <a:t>töötajate kompetentside vastavust </a:t>
            </a:r>
            <a:r>
              <a:rPr lang="et-EE" dirty="0" smtClean="0"/>
              <a:t>töökohtadel </a:t>
            </a:r>
            <a:r>
              <a:rPr lang="et-EE" dirty="0"/>
              <a:t>nõutavaga ning millised on </a:t>
            </a:r>
            <a:r>
              <a:rPr lang="et-EE" dirty="0" smtClean="0"/>
              <a:t>nende </a:t>
            </a:r>
            <a:r>
              <a:rPr lang="et-EE" dirty="0"/>
              <a:t>ootused Eesti </a:t>
            </a:r>
            <a:r>
              <a:rPr lang="et-EE" dirty="0" smtClean="0"/>
              <a:t>kutseharidussüsteemile</a:t>
            </a:r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9572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kuidas uuring tehti?</a:t>
            </a:r>
            <a:endParaRPr lang="et-E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t-EE" dirty="0"/>
              <a:t>Ülevaade Eesti varasematest sektoruuringutest</a:t>
            </a:r>
          </a:p>
          <a:p>
            <a:pPr>
              <a:spcBef>
                <a:spcPts val="1200"/>
              </a:spcBef>
            </a:pPr>
            <a:r>
              <a:rPr lang="et-EE" dirty="0"/>
              <a:t>Ülevaade Hollandi, Soome ja Taani kogemusest </a:t>
            </a:r>
            <a:r>
              <a:rPr lang="et-EE" dirty="0" smtClean="0"/>
              <a:t>kutsehariduse </a:t>
            </a:r>
            <a:r>
              <a:rPr lang="et-EE" dirty="0"/>
              <a:t>ja tööturu vajaduste paremal ühitamisel</a:t>
            </a:r>
          </a:p>
          <a:p>
            <a:pPr>
              <a:spcBef>
                <a:spcPts val="1200"/>
              </a:spcBef>
            </a:pPr>
            <a:r>
              <a:rPr lang="et-EE" dirty="0"/>
              <a:t>Fookusrühmaintervjuud 6 sektori ettevõtetega</a:t>
            </a:r>
          </a:p>
          <a:p>
            <a:pPr>
              <a:spcBef>
                <a:spcPts val="1200"/>
              </a:spcBef>
            </a:pPr>
            <a:r>
              <a:rPr lang="et-EE" dirty="0"/>
              <a:t>Intervjuud koolide esindajatega </a:t>
            </a:r>
          </a:p>
          <a:p>
            <a:pPr>
              <a:spcBef>
                <a:spcPts val="1200"/>
              </a:spcBef>
            </a:pPr>
            <a:r>
              <a:rPr lang="et-EE" dirty="0"/>
              <a:t>Küsitlus rohkem kui 400 ettevõtte seas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8244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Eesti tööjõud haridustaseme alusel 2012. aastal</a:t>
            </a:r>
            <a:endParaRPr lang="et-EE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4888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771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tööandjate hinnang viimase 5 aasta jooksul kutsehariduse omandanud töötajatele</a:t>
            </a:r>
            <a:endParaRPr lang="et-EE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3714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477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tööandjate mõtteid fookusrühmadest</a:t>
            </a:r>
            <a:endParaRPr lang="et-EE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Konkreetsete kutseoskuste puudumine ei ole suur probleem</a:t>
            </a:r>
          </a:p>
          <a:p>
            <a:r>
              <a:rPr lang="et-EE" dirty="0"/>
              <a:t>Loomulikult soovib iga tööandja, et koolist tulnud noor oleks veelgi vilunum</a:t>
            </a:r>
          </a:p>
          <a:p>
            <a:r>
              <a:rPr lang="et-EE" dirty="0"/>
              <a:t>Peamine mure on seotud noorte sotsiaalsete oskustega</a:t>
            </a:r>
          </a:p>
          <a:p>
            <a:r>
              <a:rPr lang="et-EE" dirty="0"/>
              <a:t>Eriti vähempopulaarsetel erialadel ei ole noored tööturu jaoks valmis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03684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tööandjate mõtteid fookusrühmadest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t-EE" dirty="0"/>
              <a:t>Ettevõtjad on valmis lihvima lõpetajate erialaseid oskuseid, kuid enda kanda ei soovita võtta </a:t>
            </a:r>
            <a:r>
              <a:rPr lang="et-EE" dirty="0" smtClean="0"/>
              <a:t>sotsiaalsete </a:t>
            </a:r>
            <a:r>
              <a:rPr lang="et-EE" dirty="0"/>
              <a:t>hoiakute </a:t>
            </a:r>
            <a:r>
              <a:rPr lang="et-EE" dirty="0" smtClean="0"/>
              <a:t>kujundamist</a:t>
            </a:r>
          </a:p>
          <a:p>
            <a:pPr>
              <a:spcBef>
                <a:spcPts val="1200"/>
              </a:spcBef>
            </a:pPr>
            <a:r>
              <a:rPr lang="et-EE" dirty="0" smtClean="0"/>
              <a:t>Paljud kutseõppesse sattunud </a:t>
            </a:r>
            <a:r>
              <a:rPr lang="et-EE" dirty="0"/>
              <a:t>noored ei ole ettevõtjate hinnangul teinud teadlikku valikut ja motivatsioon õpitaval erialal tööle asuda on </a:t>
            </a:r>
            <a:r>
              <a:rPr lang="et-EE" dirty="0" smtClean="0"/>
              <a:t>madal</a:t>
            </a:r>
          </a:p>
          <a:p>
            <a:pPr>
              <a:spcBef>
                <a:spcPts val="1200"/>
              </a:spcBef>
            </a:pPr>
            <a:r>
              <a:rPr lang="et-EE" dirty="0" smtClean="0"/>
              <a:t>Juba </a:t>
            </a:r>
            <a:r>
              <a:rPr lang="et-EE" dirty="0"/>
              <a:t>enne kutseõppesse sattumist omandamata jäänud baasteadmised ja antisotsiaalsed hoiakud kahandavad tööandjate silmis kutsehariduse </a:t>
            </a:r>
            <a:r>
              <a:rPr lang="et-EE" dirty="0" smtClean="0"/>
              <a:t>mainet</a:t>
            </a:r>
          </a:p>
          <a:p>
            <a:pPr>
              <a:spcBef>
                <a:spcPts val="1200"/>
              </a:spcBef>
            </a:pPr>
            <a:r>
              <a:rPr lang="et-EE" dirty="0" smtClean="0"/>
              <a:t>Õpilaste </a:t>
            </a:r>
            <a:r>
              <a:rPr lang="et-EE" dirty="0"/>
              <a:t>seas populaarsematel aladel </a:t>
            </a:r>
            <a:r>
              <a:rPr lang="et-EE" dirty="0" smtClean="0"/>
              <a:t>on </a:t>
            </a:r>
            <a:r>
              <a:rPr lang="et-EE" dirty="0"/>
              <a:t>ettevõtjate kogemused noortega </a:t>
            </a:r>
            <a:r>
              <a:rPr lang="et-EE" dirty="0" smtClean="0"/>
              <a:t>positiivsemad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6923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kas tööandja leiab lõpetajate seast piisavalt vajalikke töötajaid?</a:t>
            </a:r>
            <a:endParaRPr lang="et-EE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0326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644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2749</TotalTime>
  <Words>623</Words>
  <Application>Microsoft Office PowerPoint</Application>
  <PresentationFormat>On-screen Show (4:3)</PresentationFormat>
  <Paragraphs>72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PowerPoint Presentation</vt:lpstr>
      <vt:lpstr>uuringu taust</vt:lpstr>
      <vt:lpstr>uuringu eesmärk</vt:lpstr>
      <vt:lpstr>kuidas uuring tehti?</vt:lpstr>
      <vt:lpstr>Eesti tööjõud haridustaseme alusel 2012. aastal</vt:lpstr>
      <vt:lpstr>tööandjate hinnang viimase 5 aasta jooksul kutsehariduse omandanud töötajatele</vt:lpstr>
      <vt:lpstr>tööandjate mõtteid fookusrühmadest</vt:lpstr>
      <vt:lpstr>tööandjate mõtteid fookusrühmadest</vt:lpstr>
      <vt:lpstr>kas tööandja leiab lõpetajate seast piisavalt vajalikke töötajaid?</vt:lpstr>
      <vt:lpstr>miks ettevõte ei leia lõpetajate seast piisavalt vajalikke töötajaid? </vt:lpstr>
      <vt:lpstr>tööandjate hinnang erinevatele praktikat puudutavatele väidetele </vt:lpstr>
      <vt:lpstr>mida saaks teha praktikakorralduse parendamiseks?</vt:lpstr>
      <vt:lpstr>millist koostööd on ettevõtted kutsekoolidega veel teinud?</vt:lpstr>
      <vt:lpstr>tööandjate hinnang erinevatele kutseharidust puudutavatele väidetele </vt:lpstr>
      <vt:lpstr>ootused riigile ja koolidele</vt:lpstr>
      <vt:lpstr>ootused riigile ja koolidele</vt:lpstr>
      <vt:lpstr>ootused riigile ja koolidele</vt:lpstr>
      <vt:lpstr>ootused riigile ja koolidele</vt:lpstr>
      <vt:lpstr>peamised probleemid</vt:lpstr>
      <vt:lpstr>peamised probleemid</vt:lpstr>
      <vt:lpstr>peamised probleemid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Maiu Uus</dc:creator>
  <cp:lastModifiedBy>Laura Kirss</cp:lastModifiedBy>
  <cp:revision>17</cp:revision>
  <dcterms:created xsi:type="dcterms:W3CDTF">2010-08-12T14:16:23Z</dcterms:created>
  <dcterms:modified xsi:type="dcterms:W3CDTF">2014-04-07T08:37:19Z</dcterms:modified>
</cp:coreProperties>
</file>